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  <p:sldMasterId id="2147483788" r:id="rId2"/>
  </p:sldMasterIdLst>
  <p:notesMasterIdLst>
    <p:notesMasterId r:id="rId28"/>
  </p:notesMasterIdLst>
  <p:handoutMasterIdLst>
    <p:handoutMasterId r:id="rId29"/>
  </p:handoutMasterIdLst>
  <p:sldIdLst>
    <p:sldId id="338" r:id="rId3"/>
    <p:sldId id="353" r:id="rId4"/>
    <p:sldId id="362" r:id="rId5"/>
    <p:sldId id="372" r:id="rId6"/>
    <p:sldId id="375" r:id="rId7"/>
    <p:sldId id="376" r:id="rId8"/>
    <p:sldId id="377" r:id="rId9"/>
    <p:sldId id="359" r:id="rId10"/>
    <p:sldId id="370" r:id="rId11"/>
    <p:sldId id="368" r:id="rId12"/>
    <p:sldId id="354" r:id="rId13"/>
    <p:sldId id="394" r:id="rId14"/>
    <p:sldId id="379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90" r:id="rId23"/>
    <p:sldId id="388" r:id="rId24"/>
    <p:sldId id="387" r:id="rId25"/>
    <p:sldId id="389" r:id="rId26"/>
    <p:sldId id="39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56818C-A186-4706-9CB1-DAD4CFE17C86}">
          <p14:sldIdLst>
            <p14:sldId id="338"/>
            <p14:sldId id="353"/>
            <p14:sldId id="362"/>
            <p14:sldId id="372"/>
            <p14:sldId id="375"/>
            <p14:sldId id="376"/>
            <p14:sldId id="377"/>
            <p14:sldId id="359"/>
            <p14:sldId id="370"/>
            <p14:sldId id="368"/>
            <p14:sldId id="354"/>
            <p14:sldId id="394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90"/>
            <p14:sldId id="388"/>
            <p14:sldId id="387"/>
            <p14:sldId id="389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6E6B7-6D30-4A83-843B-184F8A8FE717}" type="datetimeFigureOut">
              <a:rPr lang="en-US" smtClean="0"/>
              <a:t>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DEEEA-DC7A-46CC-BA8F-A849CC56A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08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243498-6F15-4FF8-A432-E7D508C7FFC2}" type="datetimeFigureOut">
              <a:rPr lang="en-US" smtClean="0"/>
              <a:t>2/13/2017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23E9D8-8A22-4B27-A441-8C12D52056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7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CAF45-5B66-4F78-B5C8-1064E1E8D00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93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35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64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CAF45-5B66-4F78-B5C8-1064E1E8D00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93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51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76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22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15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64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09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5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58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430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05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797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012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276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76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5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97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21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39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2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32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E9D8-8A22-4B27-A441-8C12D52056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8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8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D865022-1E16-AE43-B2D5-F09EBBF8A9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A7D1A0D-6754-5049-9A39-CE99B1E744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D865022-1E16-AE43-B2D5-F09EBBF8A9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A7D1A0D-6754-5049-9A39-CE99B1E744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IT – Staffing and Support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76225" y="2070894"/>
            <a:ext cx="8229600" cy="3720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</a:rPr>
              <a:t>Grade Point Average (GPA)</a:t>
            </a:r>
          </a:p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2400" dirty="0" smtClean="0"/>
              <a:t>Effective for the Class of 2019 (rising freshman)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6156" y="1152525"/>
            <a:ext cx="84784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11" name="Picture 10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30"/>
    </mc:Choice>
    <mc:Fallback xmlns="">
      <p:transition spd="slow" advTm="2813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GPA Conversion</a:t>
            </a:r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-152400" y="18288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321305"/>
              </p:ext>
            </p:extLst>
          </p:nvPr>
        </p:nvGraphicFramePr>
        <p:xfrm>
          <a:off x="457200" y="26670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PreAP</a:t>
                      </a:r>
                      <a:r>
                        <a:rPr lang="en-US" dirty="0" smtClean="0"/>
                        <a:t>/H/DC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Regular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90-100+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80-89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75-79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70-74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Below 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84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620"/>
    </mc:Choice>
    <mc:Fallback xmlns="">
      <p:transition spd="slow" advTm="3662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Summary of the 100 pt. Scale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191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3200" b="1" dirty="0" smtClean="0"/>
          </a:p>
          <a:p>
            <a:pPr lvl="2"/>
            <a:r>
              <a:rPr lang="en-US" sz="2800" dirty="0" smtClean="0"/>
              <a:t>Based on adding all the semester averages earned and dividing by semesters attempted</a:t>
            </a:r>
          </a:p>
          <a:p>
            <a:pPr lvl="2"/>
            <a:r>
              <a:rPr lang="en-US" sz="2800" dirty="0" smtClean="0"/>
              <a:t>Most accurate reflection of a student’s cumulative work</a:t>
            </a:r>
          </a:p>
          <a:p>
            <a:pPr lvl="2">
              <a:lnSpc>
                <a:spcPct val="130000"/>
              </a:lnSpc>
            </a:pPr>
            <a:r>
              <a:rPr lang="en-US" sz="2800" dirty="0" smtClean="0"/>
              <a:t>Results in a more accurate Rank in Class (RIC)</a:t>
            </a:r>
          </a:p>
          <a:p>
            <a:pPr lvl="2"/>
            <a:r>
              <a:rPr lang="en-US" sz="2800" dirty="0"/>
              <a:t>Current GPA system remains in place for 9-12 grade</a:t>
            </a:r>
          </a:p>
          <a:p>
            <a:pPr lvl="2"/>
            <a:r>
              <a:rPr lang="en-US" sz="2800" dirty="0"/>
              <a:t>New GPA system is in place for grade 8 and </a:t>
            </a:r>
            <a:r>
              <a:rPr lang="en-US" sz="2800" dirty="0" smtClean="0"/>
              <a:t>below</a:t>
            </a:r>
          </a:p>
          <a:p>
            <a:pPr lvl="2"/>
            <a:r>
              <a:rPr lang="en-US" sz="2800" b="1" dirty="0" smtClean="0"/>
              <a:t>This includes all courses taken for high school credit in middle school.</a:t>
            </a:r>
            <a:endParaRPr lang="en-US" sz="2800" b="1" dirty="0"/>
          </a:p>
          <a:p>
            <a:pPr lvl="2">
              <a:lnSpc>
                <a:spcPct val="130000"/>
              </a:lnSpc>
            </a:pPr>
            <a:endParaRPr lang="en-US" sz="2600" dirty="0" smtClean="0"/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62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12"/>
    </mc:Choice>
    <mc:Fallback xmlns="">
      <p:transition spd="slow" advTm="2741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IT – Staffing and Support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76225" y="2070894"/>
            <a:ext cx="8229600" cy="3720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</a:rPr>
              <a:t>GPA Exempt </a:t>
            </a: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</a:rPr>
              <a:t>Courses</a:t>
            </a:r>
            <a:endParaRPr lang="en-US" sz="6000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6156" y="1152525"/>
            <a:ext cx="84784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11" name="Picture 10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7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30"/>
    </mc:Choice>
    <mc:Fallback xmlns="">
      <p:transition spd="slow" advTm="2813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GPA Exemption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Beginning with the graduating Class of 2017, this option is </a:t>
            </a:r>
            <a:r>
              <a:rPr lang="en-US" dirty="0" smtClean="0"/>
              <a:t>available:</a:t>
            </a:r>
            <a:endParaRPr lang="en-US" dirty="0"/>
          </a:p>
          <a:p>
            <a:r>
              <a:rPr lang="en-US" dirty="0"/>
              <a:t>to juniors and seniors who wish to take courses from the approved </a:t>
            </a:r>
            <a:r>
              <a:rPr lang="en-US" dirty="0" smtClean="0"/>
              <a:t>list that </a:t>
            </a:r>
            <a:r>
              <a:rPr lang="en-US" dirty="0"/>
              <a:t>are beyond the requirements for graduation.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67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To qualify for the </a:t>
            </a:r>
            <a:r>
              <a:rPr lang="en-US" dirty="0" smtClean="0"/>
              <a:t>GPA Exemption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Exemption </a:t>
            </a:r>
            <a:r>
              <a:rPr lang="en-US" dirty="0"/>
              <a:t>for the third or fourth year course, the students must have </a:t>
            </a:r>
            <a:r>
              <a:rPr lang="en-US" dirty="0" smtClean="0"/>
              <a:t>an:</a:t>
            </a:r>
            <a:endParaRPr lang="en-US" dirty="0"/>
          </a:p>
          <a:p>
            <a:r>
              <a:rPr lang="en-US" dirty="0" smtClean="0"/>
              <a:t>overall </a:t>
            </a:r>
            <a:r>
              <a:rPr lang="en-US" dirty="0"/>
              <a:t>B average in the prerequisite courses for the 3rd/4th year </a:t>
            </a:r>
            <a:r>
              <a:rPr lang="en-US" dirty="0" smtClean="0"/>
              <a:t>course for </a:t>
            </a:r>
            <a:r>
              <a:rPr lang="en-US" dirty="0"/>
              <a:t>which he/she is seeking a waiver. </a:t>
            </a:r>
            <a:endParaRPr lang="en-US" dirty="0" smtClean="0"/>
          </a:p>
          <a:p>
            <a:r>
              <a:rPr lang="en-US" dirty="0" smtClean="0"/>
              <a:t>have already taken </a:t>
            </a:r>
            <a:r>
              <a:rPr lang="en-US" dirty="0"/>
              <a:t>the first two years of this particular course (exception: </a:t>
            </a:r>
            <a:r>
              <a:rPr lang="en-US" dirty="0" smtClean="0"/>
              <a:t>Cheerleading and </a:t>
            </a:r>
            <a:r>
              <a:rPr lang="en-US" dirty="0"/>
              <a:t>Dance Team) at the high school campus.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students must </a:t>
            </a:r>
            <a:r>
              <a:rPr lang="en-US" dirty="0" smtClean="0"/>
              <a:t>meet the </a:t>
            </a:r>
            <a:r>
              <a:rPr lang="en-US" dirty="0"/>
              <a:t>prerequisites of each course and have parent, teacher, </a:t>
            </a:r>
            <a:r>
              <a:rPr lang="en-US" dirty="0" smtClean="0"/>
              <a:t>and counselor </a:t>
            </a:r>
            <a:r>
              <a:rPr lang="en-US" dirty="0"/>
              <a:t>approval.</a:t>
            </a:r>
          </a:p>
          <a:p>
            <a:endParaRPr lang="en-US" dirty="0"/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Full year courses will be exempted for 1.0 credit only.</a:t>
            </a:r>
          </a:p>
          <a:p>
            <a:r>
              <a:rPr lang="en-US" dirty="0" smtClean="0"/>
              <a:t>Junior </a:t>
            </a:r>
            <a:r>
              <a:rPr lang="en-US" dirty="0"/>
              <a:t>students may receive a GPA exemption for only one </a:t>
            </a:r>
            <a:r>
              <a:rPr lang="en-US" dirty="0" smtClean="0"/>
              <a:t>course during </a:t>
            </a:r>
            <a:r>
              <a:rPr lang="en-US" dirty="0"/>
              <a:t>the junior year.</a:t>
            </a:r>
          </a:p>
          <a:p>
            <a:r>
              <a:rPr lang="en-US" dirty="0" smtClean="0"/>
              <a:t>Senior </a:t>
            </a:r>
            <a:r>
              <a:rPr lang="en-US" dirty="0"/>
              <a:t>students who have not used any of the GPA exemptions </a:t>
            </a:r>
            <a:r>
              <a:rPr lang="en-US" dirty="0" smtClean="0"/>
              <a:t>during their </a:t>
            </a:r>
            <a:r>
              <a:rPr lang="en-US" dirty="0"/>
              <a:t>junior year would qualify for two exemptions during their </a:t>
            </a:r>
            <a:r>
              <a:rPr lang="en-US" dirty="0" smtClean="0"/>
              <a:t>senior year </a:t>
            </a:r>
            <a:r>
              <a:rPr lang="en-US" dirty="0"/>
              <a:t>as long as prerequisites are met.</a:t>
            </a:r>
          </a:p>
          <a:p>
            <a:r>
              <a:rPr lang="en-US" dirty="0" smtClean="0"/>
              <a:t>The </a:t>
            </a:r>
            <a:r>
              <a:rPr lang="en-US" dirty="0"/>
              <a:t>option of securing exemptions for two classes in the same year </a:t>
            </a:r>
            <a:r>
              <a:rPr lang="en-US" dirty="0" smtClean="0"/>
              <a:t>is only </a:t>
            </a:r>
            <a:r>
              <a:rPr lang="en-US" dirty="0"/>
              <a:t>available to seniors for whom no GPA exemptions have been </a:t>
            </a:r>
            <a:r>
              <a:rPr lang="en-US" dirty="0" smtClean="0"/>
              <a:t>used prior </a:t>
            </a:r>
            <a:r>
              <a:rPr lang="en-US" dirty="0"/>
              <a:t>to the senior year.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68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are grades handled in a</a:t>
            </a:r>
            <a:br>
              <a:rPr lang="en-US" b="1" dirty="0"/>
            </a:br>
            <a:r>
              <a:rPr lang="en-US" b="1" dirty="0"/>
              <a:t>GPA-Exempt course?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Students </a:t>
            </a:r>
            <a:r>
              <a:rPr lang="en-US" dirty="0"/>
              <a:t>who are eligible and choose to take one of these courses for </a:t>
            </a:r>
            <a:r>
              <a:rPr lang="en-US" dirty="0" smtClean="0"/>
              <a:t>a GPA-Exempt </a:t>
            </a:r>
            <a:r>
              <a:rPr lang="en-US" dirty="0"/>
              <a:t>grade:</a:t>
            </a:r>
          </a:p>
          <a:p>
            <a:r>
              <a:rPr lang="en-US" dirty="0" smtClean="0"/>
              <a:t>Will </a:t>
            </a:r>
            <a:r>
              <a:rPr lang="en-US" dirty="0"/>
              <a:t>receive a numerical grade all year on the report card.</a:t>
            </a:r>
          </a:p>
          <a:p>
            <a:r>
              <a:rPr lang="en-US" dirty="0" smtClean="0"/>
              <a:t>Will </a:t>
            </a:r>
            <a:r>
              <a:rPr lang="en-US" dirty="0"/>
              <a:t>receive the actual numeric grade with a comment or </a:t>
            </a:r>
            <a:r>
              <a:rPr lang="en-US" dirty="0" smtClean="0"/>
              <a:t>label indicating </a:t>
            </a:r>
            <a:r>
              <a:rPr lang="en-US" dirty="0"/>
              <a:t>“GPA-Exempt” on the Academic Achievement </a:t>
            </a:r>
            <a:r>
              <a:rPr lang="en-US" dirty="0" smtClean="0"/>
              <a:t>Record (transcript</a:t>
            </a:r>
            <a:r>
              <a:rPr lang="en-US" dirty="0"/>
              <a:t>).</a:t>
            </a:r>
          </a:p>
          <a:p>
            <a:r>
              <a:rPr lang="en-US" dirty="0" smtClean="0"/>
              <a:t>Will </a:t>
            </a:r>
            <a:r>
              <a:rPr lang="en-US" dirty="0"/>
              <a:t>have these courses excluded from the computation of GPA </a:t>
            </a:r>
            <a:r>
              <a:rPr lang="en-US" dirty="0" smtClean="0"/>
              <a:t>and class </a:t>
            </a:r>
            <a:r>
              <a:rPr lang="en-US" dirty="0"/>
              <a:t>rank.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99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are the performance standards</a:t>
            </a:r>
            <a:br>
              <a:rPr lang="en-US" b="1" dirty="0"/>
            </a:br>
            <a:r>
              <a:rPr lang="en-US" b="1" dirty="0"/>
              <a:t>for these courses?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Students </a:t>
            </a:r>
            <a:r>
              <a:rPr lang="en-US" dirty="0"/>
              <a:t>must complete all of the assigned work. The numerical </a:t>
            </a:r>
            <a:r>
              <a:rPr lang="en-US" dirty="0" smtClean="0"/>
              <a:t>grade earned </a:t>
            </a:r>
            <a:r>
              <a:rPr lang="en-US" dirty="0"/>
              <a:t>will be reported on the report card.</a:t>
            </a:r>
          </a:p>
          <a:p>
            <a:r>
              <a:rPr lang="en-US" dirty="0" smtClean="0"/>
              <a:t>Students </a:t>
            </a:r>
            <a:r>
              <a:rPr lang="en-US" dirty="0"/>
              <a:t>must take tests and final exams for the course unless </a:t>
            </a:r>
            <a:r>
              <a:rPr lang="en-US" dirty="0" smtClean="0"/>
              <a:t>exempt from </a:t>
            </a:r>
            <a:r>
              <a:rPr lang="en-US" dirty="0"/>
              <a:t>finals.</a:t>
            </a:r>
          </a:p>
          <a:p>
            <a:r>
              <a:rPr lang="en-US" dirty="0" smtClean="0"/>
              <a:t>Students </a:t>
            </a:r>
            <a:r>
              <a:rPr lang="en-US" dirty="0"/>
              <a:t>must maintain a passing semester grade average in order </a:t>
            </a:r>
            <a:r>
              <a:rPr lang="en-US" dirty="0" smtClean="0"/>
              <a:t>to remain </a:t>
            </a:r>
            <a:r>
              <a:rPr lang="en-US" dirty="0"/>
              <a:t>eligible for the GPA Exemption.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78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How will grades in a GPA-Exempt</a:t>
            </a:r>
            <a:br>
              <a:rPr lang="en-US" sz="3100" b="1" dirty="0"/>
            </a:br>
            <a:r>
              <a:rPr lang="en-US" sz="3100" b="1" dirty="0"/>
              <a:t>course affect eligibility for extracurricular</a:t>
            </a:r>
            <a:br>
              <a:rPr lang="en-US" sz="3100" b="1" dirty="0"/>
            </a:br>
            <a:r>
              <a:rPr lang="en-US" sz="3100" b="1" dirty="0"/>
              <a:t>activities?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numerical grades earned in a GPA-Exempt course will be used </a:t>
            </a:r>
            <a:r>
              <a:rPr lang="en-US" dirty="0" smtClean="0"/>
              <a:t>to determine </a:t>
            </a:r>
            <a:r>
              <a:rPr lang="en-US" dirty="0"/>
              <a:t>eligibility for participation in all extra-curricular activities.</a:t>
            </a:r>
          </a:p>
          <a:p>
            <a:r>
              <a:rPr lang="en-US" dirty="0"/>
              <a:t>Furthermore, numerical grades will also be used in </a:t>
            </a:r>
            <a:r>
              <a:rPr lang="en-US" dirty="0" smtClean="0"/>
              <a:t>determining: academic </a:t>
            </a:r>
            <a:r>
              <a:rPr lang="en-US" dirty="0"/>
              <a:t>excellence; qualifying criteria used in the selection of </a:t>
            </a:r>
            <a:r>
              <a:rPr lang="en-US" dirty="0" smtClean="0"/>
              <a:t>students for </a:t>
            </a:r>
            <a:r>
              <a:rPr lang="en-US" dirty="0"/>
              <a:t>various positions such as Dance Team officers, class officers, </a:t>
            </a:r>
            <a:r>
              <a:rPr lang="en-US" dirty="0" smtClean="0"/>
              <a:t>exam exemptions</a:t>
            </a:r>
            <a:r>
              <a:rPr lang="en-US" dirty="0"/>
              <a:t>, etc.; and eligibility for academic awards, including </a:t>
            </a:r>
            <a:r>
              <a:rPr lang="en-US" dirty="0" smtClean="0"/>
              <a:t>admission to </a:t>
            </a:r>
            <a:r>
              <a:rPr lang="en-US" dirty="0"/>
              <a:t>organizations such as the National Honor Society, etc.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63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do students enroll in a</a:t>
            </a:r>
            <a:br>
              <a:rPr lang="en-US" b="1" dirty="0"/>
            </a:br>
            <a:r>
              <a:rPr lang="en-US" b="1" dirty="0"/>
              <a:t>GPA-Exempt course?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Students </a:t>
            </a:r>
            <a:r>
              <a:rPr lang="en-US" sz="1600" dirty="0"/>
              <a:t>interested in taking one of the GPA-Exempt courses must </a:t>
            </a:r>
            <a:r>
              <a:rPr lang="en-US" sz="1600" dirty="0" smtClean="0"/>
              <a:t>discuss this </a:t>
            </a:r>
            <a:r>
              <a:rPr lang="en-US" sz="1600" dirty="0"/>
              <a:t>option with the counselor promptly at the beginning of the course. </a:t>
            </a:r>
            <a:r>
              <a:rPr lang="en-US" sz="1600" dirty="0" smtClean="0"/>
              <a:t>If the </a:t>
            </a:r>
            <a:r>
              <a:rPr lang="en-US" sz="1600" dirty="0"/>
              <a:t>student meets all of the criteria, he/she must</a:t>
            </a:r>
            <a:r>
              <a:rPr lang="en-US" sz="1600" dirty="0" smtClean="0"/>
              <a:t>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1. Complete the appropriate form.</a:t>
            </a:r>
          </a:p>
          <a:p>
            <a:r>
              <a:rPr lang="en-US" sz="1600" dirty="0"/>
              <a:t>2. Have the form signed by the parent and teacher.</a:t>
            </a:r>
          </a:p>
          <a:p>
            <a:r>
              <a:rPr lang="en-US" sz="1600" dirty="0"/>
              <a:t>3. </a:t>
            </a:r>
            <a:r>
              <a:rPr lang="en-US" sz="1600" b="1" dirty="0"/>
              <a:t>Return the form to the counselor no later than the end of the </a:t>
            </a:r>
            <a:r>
              <a:rPr lang="en-US" sz="1600" b="1" dirty="0" smtClean="0"/>
              <a:t>second (2nd</a:t>
            </a:r>
            <a:r>
              <a:rPr lang="en-US" sz="1600" b="1" dirty="0"/>
              <a:t>) week of each semester. </a:t>
            </a:r>
            <a:r>
              <a:rPr lang="en-US" sz="1600" dirty="0"/>
              <a:t>At this time, if all criteria are </a:t>
            </a:r>
            <a:r>
              <a:rPr lang="en-US" sz="1600" dirty="0" smtClean="0"/>
              <a:t>met, it </a:t>
            </a:r>
            <a:r>
              <a:rPr lang="en-US" sz="1600" dirty="0"/>
              <a:t>will be approved and a course change will be made to </a:t>
            </a:r>
            <a:r>
              <a:rPr lang="en-US" sz="1600" dirty="0" smtClean="0"/>
              <a:t>reflect enrollment </a:t>
            </a:r>
            <a:r>
              <a:rPr lang="en-US" sz="1600" dirty="0"/>
              <a:t>in a GPA-Exempt course.</a:t>
            </a:r>
          </a:p>
          <a:p>
            <a:r>
              <a:rPr lang="en-US" sz="1600" dirty="0"/>
              <a:t>4. Once a student signs up to take a course as GPA-exempt, </a:t>
            </a:r>
            <a:r>
              <a:rPr lang="en-US" sz="1600" dirty="0" smtClean="0"/>
              <a:t>the decision </a:t>
            </a:r>
            <a:r>
              <a:rPr lang="en-US" sz="1600" dirty="0"/>
              <a:t>cannot be changed.</a:t>
            </a:r>
          </a:p>
          <a:p>
            <a:r>
              <a:rPr lang="en-US" sz="1600" dirty="0"/>
              <a:t>5. Students enrolled in full-year courses do not need to reapply </a:t>
            </a:r>
            <a:r>
              <a:rPr lang="en-US" sz="1600" dirty="0" smtClean="0"/>
              <a:t>during the </a:t>
            </a:r>
            <a:r>
              <a:rPr lang="en-US" sz="1600" dirty="0"/>
              <a:t>second semester.</a:t>
            </a:r>
          </a:p>
          <a:p>
            <a:r>
              <a:rPr lang="en-US" sz="1600" dirty="0"/>
              <a:t>6. Students, including transfer students, who miss the deadline </a:t>
            </a:r>
            <a:r>
              <a:rPr lang="en-US" sz="1600" dirty="0" smtClean="0"/>
              <a:t>for application </a:t>
            </a:r>
            <a:r>
              <a:rPr lang="en-US" sz="1600" dirty="0"/>
              <a:t>for the first semester, may apply for exemption for </a:t>
            </a:r>
            <a:r>
              <a:rPr lang="en-US" sz="1600" dirty="0" smtClean="0"/>
              <a:t>the second </a:t>
            </a:r>
            <a:r>
              <a:rPr lang="en-US" sz="1600" dirty="0"/>
              <a:t>semester if they meet the criteria.</a:t>
            </a:r>
          </a:p>
          <a:p>
            <a:pPr marL="0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APPLICATION HAS TO BE FILLED OUT AND SIGNED BY THE </a:t>
            </a:r>
            <a:r>
              <a:rPr lang="en-US" sz="1600" b="1" dirty="0" smtClean="0"/>
              <a:t>STUDENT,THE </a:t>
            </a:r>
            <a:r>
              <a:rPr lang="en-US" sz="1600" b="1" dirty="0"/>
              <a:t>PARENT AND THE TEACHER</a:t>
            </a:r>
            <a:r>
              <a:rPr lang="en-US" sz="1600" b="1" dirty="0" smtClean="0"/>
              <a:t>. </a:t>
            </a:r>
          </a:p>
          <a:p>
            <a:pPr marL="0" indent="0">
              <a:buNone/>
            </a:pPr>
            <a:r>
              <a:rPr lang="en-US" sz="1600" b="1" dirty="0" smtClean="0"/>
              <a:t>The counselor will then submit a copy to the campus Registrar.</a:t>
            </a:r>
            <a:endParaRPr lang="en-US" sz="1600" b="1" dirty="0"/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5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000" dirty="0" smtClean="0">
                <a:solidFill>
                  <a:srgbClr val="953735"/>
                </a:solidFill>
              </a:rPr>
              <a:t>Current GPA System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rgbClr val="953735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7520" y="2133600"/>
            <a:ext cx="8133080" cy="44196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0000"/>
              </a:lnSpc>
              <a:buNone/>
            </a:pPr>
            <a:r>
              <a:rPr lang="en-US" sz="2400" dirty="0" smtClean="0"/>
              <a:t>5.0 Scale weighted to 6.0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 smtClean="0"/>
              <a:t>Two Academic Levels</a:t>
            </a:r>
          </a:p>
          <a:p>
            <a:pPr lvl="3">
              <a:lnSpc>
                <a:spcPct val="110000"/>
              </a:lnSpc>
              <a:buFont typeface="Arial"/>
              <a:buChar char="•"/>
            </a:pPr>
            <a:r>
              <a:rPr lang="en-US" sz="2400" i="1" dirty="0" smtClean="0"/>
              <a:t>Advanced (on-level coursework)- 5.0 Scale</a:t>
            </a:r>
          </a:p>
          <a:p>
            <a:pPr lvl="3">
              <a:lnSpc>
                <a:spcPct val="110000"/>
              </a:lnSpc>
              <a:buFont typeface="Arial"/>
              <a:buChar char="•"/>
            </a:pPr>
            <a:r>
              <a:rPr lang="en-US" sz="2400" i="1" dirty="0" smtClean="0"/>
              <a:t>Honors/pre-AP, AP- 6.0 Scale</a:t>
            </a:r>
          </a:p>
          <a:p>
            <a:pPr marL="457200" lvl="1" indent="0">
              <a:buNone/>
            </a:pPr>
            <a:r>
              <a:rPr lang="en-US" sz="2400" dirty="0" smtClean="0"/>
              <a:t>GPA </a:t>
            </a:r>
            <a:r>
              <a:rPr lang="en-US" sz="2400" dirty="0"/>
              <a:t>system awards the same weight for a range of grades.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example, grades from 90-100 are treated equally as a </a:t>
            </a:r>
            <a:r>
              <a:rPr lang="en-US" sz="2400" dirty="0" smtClean="0"/>
              <a:t>5.0 </a:t>
            </a:r>
            <a:r>
              <a:rPr lang="en-US" sz="2400" dirty="0"/>
              <a:t>when the grades are converted to a GPA scale. </a:t>
            </a:r>
          </a:p>
          <a:p>
            <a:pPr lvl="1">
              <a:buFont typeface="Courier New" pitchFamily="49" charset="0"/>
              <a:buChar char="o"/>
            </a:pPr>
            <a:endParaRPr lang="en-US" sz="1800" b="1" i="1" dirty="0" smtClean="0"/>
          </a:p>
          <a:p>
            <a:pPr lvl="3">
              <a:buFont typeface="Courier New" pitchFamily="49" charset="0"/>
              <a:buChar char="o"/>
            </a:pPr>
            <a:endParaRPr lang="en-US" sz="1800" b="1" i="1" dirty="0"/>
          </a:p>
          <a:p>
            <a:pPr marL="1371600" lvl="3" indent="0">
              <a:buNone/>
            </a:pPr>
            <a:endParaRPr lang="en-US" sz="1800" b="1" i="1" dirty="0" smtClean="0"/>
          </a:p>
          <a:p>
            <a:pPr lvl="1">
              <a:buFont typeface="Courier New" pitchFamily="49" charset="0"/>
              <a:buChar char="o"/>
            </a:pPr>
            <a:endParaRPr lang="en-US" sz="1800" dirty="0" smtClean="0"/>
          </a:p>
          <a:p>
            <a:pPr lvl="1">
              <a:buFont typeface="Courier New" pitchFamily="49" charset="0"/>
              <a:buChar char="o"/>
            </a:pPr>
            <a:endParaRPr lang="en-US" sz="1800" dirty="0" smtClean="0"/>
          </a:p>
          <a:p>
            <a:pPr lvl="1">
              <a:buFont typeface="Courier New" pitchFamily="49" charset="0"/>
              <a:buChar char="o"/>
            </a:pPr>
            <a:endParaRPr lang="en-US" sz="1800" dirty="0" smtClean="0"/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7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12"/>
    </mc:Choice>
    <mc:Fallback xmlns="">
      <p:transition spd="slow" advTm="2221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Cheerleading, Dance Team </a:t>
            </a:r>
            <a:r>
              <a:rPr lang="en-US" dirty="0"/>
              <a:t>&amp;</a:t>
            </a:r>
            <a:r>
              <a:rPr lang="en-US" dirty="0" smtClean="0"/>
              <a:t> Athletics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Can a student exempt </a:t>
            </a:r>
            <a:r>
              <a:rPr lang="en-US" b="1" dirty="0" smtClean="0"/>
              <a:t>Cheerleading as </a:t>
            </a:r>
            <a:r>
              <a:rPr lang="en-US" b="1" dirty="0"/>
              <a:t>a junior or senior?</a:t>
            </a:r>
          </a:p>
          <a:p>
            <a:r>
              <a:rPr lang="en-US" dirty="0"/>
              <a:t>Yes. If the student was a cheerleader as a sophomore, he/she can </a:t>
            </a:r>
            <a:r>
              <a:rPr lang="en-US" dirty="0" smtClean="0"/>
              <a:t>exempt the </a:t>
            </a:r>
            <a:r>
              <a:rPr lang="en-US" dirty="0"/>
              <a:t>junior year. If the student becomes a cheerleader as a junior, </a:t>
            </a:r>
            <a:r>
              <a:rPr lang="en-US" dirty="0" smtClean="0"/>
              <a:t>he/she can </a:t>
            </a:r>
            <a:r>
              <a:rPr lang="en-US" dirty="0"/>
              <a:t>exempt the senior year as a cheerleader.</a:t>
            </a:r>
          </a:p>
          <a:p>
            <a:r>
              <a:rPr lang="en-US" b="1" dirty="0"/>
              <a:t>What are the requirements </a:t>
            </a:r>
            <a:r>
              <a:rPr lang="en-US" b="1" dirty="0" smtClean="0"/>
              <a:t>for the </a:t>
            </a:r>
            <a:r>
              <a:rPr lang="en-US" b="1" dirty="0"/>
              <a:t>Dance Team waiver?</a:t>
            </a:r>
          </a:p>
          <a:p>
            <a:r>
              <a:rPr lang="en-US" dirty="0"/>
              <a:t>If the student was a dance team member as a sophomore, he/she </a:t>
            </a:r>
            <a:r>
              <a:rPr lang="en-US" dirty="0" smtClean="0"/>
              <a:t>can exempt </a:t>
            </a:r>
            <a:r>
              <a:rPr lang="en-US" dirty="0"/>
              <a:t>the junior year. If the student becomes a dance team member </a:t>
            </a:r>
            <a:r>
              <a:rPr lang="en-US" dirty="0" smtClean="0"/>
              <a:t>as a </a:t>
            </a:r>
            <a:r>
              <a:rPr lang="en-US" dirty="0"/>
              <a:t>junior, he/she can exempt the senior year of the course</a:t>
            </a:r>
            <a:r>
              <a:rPr lang="en-US" dirty="0" smtClean="0"/>
              <a:t>.</a:t>
            </a:r>
          </a:p>
          <a:p>
            <a:r>
              <a:rPr lang="en-US" b="1" dirty="0"/>
              <a:t>If a one-season athlete does not have </a:t>
            </a:r>
            <a:r>
              <a:rPr lang="en-US" b="1" dirty="0" smtClean="0"/>
              <a:t>an athletic </a:t>
            </a:r>
            <a:r>
              <a:rPr lang="en-US" b="1" dirty="0"/>
              <a:t>program to enter in the </a:t>
            </a:r>
            <a:r>
              <a:rPr lang="en-US" b="1" dirty="0" smtClean="0"/>
              <a:t>Spring semester </a:t>
            </a:r>
            <a:r>
              <a:rPr lang="en-US" b="1" dirty="0"/>
              <a:t>of their senior year, may </a:t>
            </a:r>
            <a:r>
              <a:rPr lang="en-US" b="1" dirty="0" smtClean="0"/>
              <a:t>they exempt </a:t>
            </a:r>
            <a:r>
              <a:rPr lang="en-US" b="1" dirty="0"/>
              <a:t>only one semester of the course?</a:t>
            </a:r>
          </a:p>
          <a:p>
            <a:r>
              <a:rPr lang="en-US" dirty="0"/>
              <a:t>Yes, in some cases the courses eligible for exemption are </a:t>
            </a:r>
            <a:r>
              <a:rPr lang="en-US" dirty="0" smtClean="0"/>
              <a:t>semester courses</a:t>
            </a:r>
            <a:r>
              <a:rPr lang="en-US" dirty="0"/>
              <a:t>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9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r>
              <a:rPr lang="en-US" dirty="0" smtClean="0"/>
              <a:t>Art and 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Can a student take Art or </a:t>
            </a:r>
            <a:r>
              <a:rPr lang="en-US" b="1" dirty="0" smtClean="0"/>
              <a:t>Dance courses </a:t>
            </a:r>
            <a:r>
              <a:rPr lang="en-US" b="1" dirty="0"/>
              <a:t>as GPA-Exempt courses?</a:t>
            </a:r>
          </a:p>
          <a:p>
            <a:r>
              <a:rPr lang="en-US" dirty="0"/>
              <a:t>No. Art or Dance courses (other than Dance Team) are not offered </a:t>
            </a:r>
            <a:r>
              <a:rPr lang="en-US" dirty="0" smtClean="0"/>
              <a:t>as GPA-exempt </a:t>
            </a:r>
            <a:r>
              <a:rPr lang="en-US" dirty="0"/>
              <a:t>courses for juniors and seniors.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freshman or </a:t>
            </a:r>
            <a:r>
              <a:rPr lang="en-US" dirty="0" smtClean="0"/>
              <a:t>Junior Varsity </a:t>
            </a:r>
            <a:r>
              <a:rPr lang="en-US" dirty="0"/>
              <a:t>Dance Team course can be used as a prerequisite for the </a:t>
            </a:r>
            <a:r>
              <a:rPr lang="en-US" dirty="0" smtClean="0"/>
              <a:t>Dance Team </a:t>
            </a:r>
            <a:r>
              <a:rPr lang="en-US" dirty="0"/>
              <a:t>exemption in the junior and/or senior year.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8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/>
              <a:t>If a student exempts a course during </a:t>
            </a:r>
            <a:r>
              <a:rPr lang="en-US" b="1" dirty="0" smtClean="0"/>
              <a:t>the junior </a:t>
            </a:r>
            <a:r>
              <a:rPr lang="en-US" b="1" dirty="0"/>
              <a:t>year, but does not enroll in the </a:t>
            </a:r>
            <a:r>
              <a:rPr lang="en-US" b="1" dirty="0" smtClean="0"/>
              <a:t>same course </a:t>
            </a:r>
            <a:r>
              <a:rPr lang="en-US" b="1" dirty="0"/>
              <a:t>during the senior year, does </a:t>
            </a:r>
            <a:r>
              <a:rPr lang="en-US" b="1" dirty="0" smtClean="0"/>
              <a:t>he/she lose </a:t>
            </a:r>
            <a:r>
              <a:rPr lang="en-US" b="1" dirty="0"/>
              <a:t>the exempt status for the junior year?</a:t>
            </a:r>
          </a:p>
          <a:p>
            <a:r>
              <a:rPr lang="en-US" dirty="0"/>
              <a:t>No. Each year will stand alone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47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if a student drops the exempt course?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Students </a:t>
            </a:r>
            <a:r>
              <a:rPr lang="en-US" dirty="0"/>
              <a:t>are expected to complete a full year course for which a </a:t>
            </a:r>
            <a:r>
              <a:rPr lang="en-US" dirty="0" smtClean="0"/>
              <a:t>GPA exemption </a:t>
            </a:r>
            <a:r>
              <a:rPr lang="en-US" dirty="0"/>
              <a:t>has been approved. In extenuating circumstances </a:t>
            </a:r>
            <a:r>
              <a:rPr lang="en-US" dirty="0" smtClean="0"/>
              <a:t>where a student </a:t>
            </a:r>
            <a:r>
              <a:rPr lang="en-US" dirty="0"/>
              <a:t>is approved to drop a GPA-exempt course after the </a:t>
            </a:r>
            <a:r>
              <a:rPr lang="en-US" dirty="0" smtClean="0"/>
              <a:t>first semester </a:t>
            </a:r>
            <a:r>
              <a:rPr lang="en-US" dirty="0"/>
              <a:t>is completed, the student receives the first semester credit </a:t>
            </a:r>
            <a:r>
              <a:rPr lang="en-US" dirty="0" smtClean="0"/>
              <a:t>as GPA-exempt</a:t>
            </a:r>
            <a:r>
              <a:rPr lang="en-US" dirty="0"/>
              <a:t>. However, the remaining 0.5 GPA exemption cannot </a:t>
            </a:r>
            <a:r>
              <a:rPr lang="en-US" dirty="0" smtClean="0"/>
              <a:t>be applied </a:t>
            </a:r>
            <a:r>
              <a:rPr lang="en-US" dirty="0"/>
              <a:t>to another course during the second semester or the </a:t>
            </a:r>
            <a:r>
              <a:rPr lang="en-US" dirty="0" smtClean="0"/>
              <a:t>following year</a:t>
            </a:r>
            <a:r>
              <a:rPr lang="en-US" dirty="0"/>
              <a:t>. The requested 1.0 GPA exemption is considered to be </a:t>
            </a:r>
            <a:r>
              <a:rPr lang="en-US" dirty="0" smtClean="0"/>
              <a:t>fully expended.</a:t>
            </a:r>
          </a:p>
          <a:p>
            <a:endParaRPr lang="en-US" dirty="0"/>
          </a:p>
          <a:p>
            <a:r>
              <a:rPr lang="en-US" dirty="0"/>
              <a:t>If a student drops a full-year course for which a GPA exemption has</a:t>
            </a:r>
          </a:p>
          <a:p>
            <a:pPr marL="0" indent="0">
              <a:buNone/>
            </a:pPr>
            <a:r>
              <a:rPr lang="en-US" dirty="0" smtClean="0"/>
              <a:t>	been </a:t>
            </a:r>
            <a:r>
              <a:rPr lang="en-US" dirty="0"/>
              <a:t>approved during the first semester, per established guidelines,</a:t>
            </a:r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student enters a new course with no GPA exemption. In this case,</a:t>
            </a:r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GPA exemption is available for use the following semester/year, if</a:t>
            </a:r>
          </a:p>
          <a:p>
            <a:pPr marL="0" indent="0">
              <a:buNone/>
            </a:pPr>
            <a:r>
              <a:rPr lang="en-US" dirty="0" smtClean="0"/>
              <a:t>	requested </a:t>
            </a:r>
            <a:r>
              <a:rPr lang="en-US" dirty="0"/>
              <a:t>and approved according to established guidelines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92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When do exemption requests have to be</a:t>
            </a:r>
            <a:br>
              <a:rPr lang="en-US" sz="3600" b="1" dirty="0"/>
            </a:br>
            <a:r>
              <a:rPr lang="en-US" sz="3600" b="1" dirty="0"/>
              <a:t>turned into the counselor?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dirty="0" smtClean="0"/>
              <a:t>Exemption </a:t>
            </a:r>
            <a:r>
              <a:rPr lang="en-US" dirty="0"/>
              <a:t>requests, with all signatures affixed, have to be turned </a:t>
            </a:r>
            <a:r>
              <a:rPr lang="en-US" dirty="0" smtClean="0"/>
              <a:t>into the </a:t>
            </a:r>
            <a:r>
              <a:rPr lang="en-US" dirty="0"/>
              <a:t>counselor by the end of the second (2nd) week of each semester.</a:t>
            </a:r>
          </a:p>
        </p:txBody>
      </p:sp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93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GPA Exempt Courses</a:t>
            </a:r>
            <a:endParaRPr 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508635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25" y="3214688"/>
            <a:ext cx="498157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5257800" y="1524000"/>
            <a:ext cx="365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&amp; 4</a:t>
            </a:r>
            <a:r>
              <a:rPr lang="en-US" altLang="en-US" baseline="30000"/>
              <a:t>th</a:t>
            </a:r>
            <a:r>
              <a:rPr lang="en-US" altLang="en-US"/>
              <a:t> year courses only</a:t>
            </a:r>
          </a:p>
          <a:p>
            <a:pPr>
              <a:buFont typeface="Arial" charset="0"/>
              <a:buChar char="•"/>
            </a:pPr>
            <a:r>
              <a:rPr lang="en-US" altLang="en-US"/>
              <a:t>Must have a “B” for 1</a:t>
            </a:r>
            <a:r>
              <a:rPr lang="en-US" altLang="en-US" baseline="30000"/>
              <a:t>st</a:t>
            </a:r>
            <a:r>
              <a:rPr lang="en-US" altLang="en-US"/>
              <a:t> &amp; 2</a:t>
            </a:r>
            <a:r>
              <a:rPr lang="en-US" altLang="en-US" baseline="30000"/>
              <a:t>nd</a:t>
            </a:r>
            <a:r>
              <a:rPr lang="en-US" altLang="en-US"/>
              <a:t> year</a:t>
            </a:r>
          </a:p>
          <a:p>
            <a:pPr>
              <a:buFont typeface="Arial" charset="0"/>
              <a:buChar char="•"/>
            </a:pPr>
            <a:r>
              <a:rPr lang="en-US" altLang="en-US"/>
              <a:t>Must maintain a passing grade</a:t>
            </a:r>
          </a:p>
          <a:p>
            <a:pPr>
              <a:buFont typeface="Arial" charset="0"/>
              <a:buChar char="•"/>
            </a:pPr>
            <a:r>
              <a:rPr lang="en-US" altLang="en-US"/>
              <a:t>Grade will appear on report card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457200" y="5715000"/>
            <a:ext cx="34258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altLang="en-US" sz="2400"/>
              <a:t>Pick up an application the </a:t>
            </a:r>
          </a:p>
          <a:p>
            <a:pPr algn="ctr"/>
            <a:r>
              <a:rPr lang="en-US" altLang="en-US" sz="2400"/>
              <a:t>1</a:t>
            </a:r>
            <a:r>
              <a:rPr lang="en-US" altLang="en-US" sz="2400" baseline="30000"/>
              <a:t>st</a:t>
            </a:r>
            <a:r>
              <a:rPr lang="en-US" altLang="en-US" sz="2400"/>
              <a:t> week of school</a:t>
            </a:r>
          </a:p>
        </p:txBody>
      </p:sp>
    </p:spTree>
    <p:extLst>
      <p:ext uri="{BB962C8B-B14F-4D97-AF65-F5344CB8AC3E}">
        <p14:creationId xmlns:p14="http://schemas.microsoft.com/office/powerpoint/2010/main" val="370410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Why the Change?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1" y="2133600"/>
            <a:ext cx="8635805" cy="4267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/>
              <a:t>Committee’s task was to determine a GPA system that would satisfy these tenets:</a:t>
            </a:r>
          </a:p>
          <a:p>
            <a:pPr lvl="2"/>
            <a:r>
              <a:rPr lang="en-US" dirty="0" smtClean="0"/>
              <a:t>Serve all students in the most equitable manner</a:t>
            </a:r>
          </a:p>
          <a:p>
            <a:pPr lvl="2"/>
            <a:r>
              <a:rPr lang="en-US" dirty="0" smtClean="0"/>
              <a:t>Be easy to understand for students, parents and colleges</a:t>
            </a:r>
          </a:p>
          <a:p>
            <a:pPr lvl="2"/>
            <a:r>
              <a:rPr lang="en-US" dirty="0" smtClean="0"/>
              <a:t>Be based on the most mathematically accurate methodology</a:t>
            </a:r>
          </a:p>
          <a:p>
            <a:pPr lvl="2"/>
            <a:r>
              <a:rPr lang="en-US" dirty="0" smtClean="0"/>
              <a:t>Administer weighted points that equitably acknowledge the effort that goes into challenging courses</a:t>
            </a:r>
          </a:p>
          <a:p>
            <a:pPr lvl="2"/>
            <a:r>
              <a:rPr lang="en-US" dirty="0" smtClean="0"/>
              <a:t>Ensure a standardized system across the district that reflects 2 levels of academic coursework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22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80"/>
    </mc:Choice>
    <mc:Fallback xmlns="">
      <p:transition spd="slow" advTm="3068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Board Approval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223125" cy="4141787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3200" b="1" i="1" dirty="0" smtClean="0"/>
          </a:p>
          <a:p>
            <a:pPr marL="457200" lvl="1" indent="0">
              <a:buNone/>
            </a:pPr>
            <a:r>
              <a:rPr lang="en-US" dirty="0" smtClean="0"/>
              <a:t>On  August 18, 2014, the School Board of Trustees approved the District’s recommendation to revise the GPA system beginning with the current grade 8 students who will enter high school in 2015-2016.</a:t>
            </a:r>
          </a:p>
          <a:p>
            <a:pPr marL="457200" lvl="1" indent="0">
              <a:buNone/>
            </a:pPr>
            <a:r>
              <a:rPr lang="en-US" b="1" dirty="0" smtClean="0"/>
              <a:t>This includes all courses taken for high school credit in middle school. </a:t>
            </a:r>
            <a:endParaRPr lang="en-US" b="1" dirty="0"/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90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98"/>
    </mc:Choice>
    <mc:Fallback xmlns="">
      <p:transition spd="slow" advTm="1989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53735"/>
                </a:solidFill>
              </a:rPr>
              <a:t>New 100 point GPA Scale</a:t>
            </a:r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04800" y="21336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100 </a:t>
            </a:r>
            <a:r>
              <a:rPr lang="en-US" sz="2800" dirty="0"/>
              <a:t>Point </a:t>
            </a:r>
            <a:r>
              <a:rPr lang="en-US" sz="2800" dirty="0" smtClean="0"/>
              <a:t>Scale</a:t>
            </a: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alculated </a:t>
            </a:r>
            <a:r>
              <a:rPr lang="en-US" sz="2800" dirty="0"/>
              <a:t>by adding all of the semester averages </a:t>
            </a:r>
            <a:r>
              <a:rPr lang="en-US" sz="2800" dirty="0" smtClean="0"/>
              <a:t>and </a:t>
            </a:r>
            <a:r>
              <a:rPr lang="en-US" sz="2800" dirty="0"/>
              <a:t>dividing by semesters attempted.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onsidered </a:t>
            </a:r>
            <a:r>
              <a:rPr lang="en-US" sz="2800" dirty="0"/>
              <a:t>the most accurate reflection of a student’s cumulative </a:t>
            </a:r>
            <a:r>
              <a:rPr lang="en-US" sz="2800" dirty="0" smtClean="0"/>
              <a:t>work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259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785"/>
    </mc:Choice>
    <mc:Fallback xmlns="">
      <p:transition spd="slow" advTm="4078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953735"/>
                </a:solidFill>
              </a:rPr>
              <a:t>New 100 point GPA Scale</a:t>
            </a:r>
            <a:endParaRPr lang="en-US" dirty="0" smtClean="0">
              <a:solidFill>
                <a:srgbClr val="953735"/>
              </a:solidFill>
            </a:endParaRPr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04800" y="2305616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800" dirty="0"/>
              <a:t>The 100 point scale results in a more accurate Rank in Class (</a:t>
            </a:r>
            <a:r>
              <a:rPr lang="en-US" sz="2800" dirty="0" smtClean="0"/>
              <a:t>RIC)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an </a:t>
            </a:r>
            <a:r>
              <a:rPr lang="en-US" sz="2800" dirty="0"/>
              <a:t>be converted to the Four Point Scale which is the most common scale for college admissions, NCAA and </a:t>
            </a:r>
            <a:r>
              <a:rPr lang="en-US" sz="2800" dirty="0" smtClean="0"/>
              <a:t>scholarship applications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8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60"/>
    </mc:Choice>
    <mc:Fallback xmlns="">
      <p:transition spd="slow" advTm="161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953735"/>
                </a:solidFill>
              </a:rPr>
              <a:t>New 100 point GPA Scale</a:t>
            </a:r>
            <a:endParaRPr lang="en-US" dirty="0" smtClean="0">
              <a:solidFill>
                <a:srgbClr val="953735"/>
              </a:solidFill>
            </a:endParaRPr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04800" y="21336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More rigorous classes will receive weighted points as illustrated in the chart below: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048237"/>
              </p:ext>
            </p:extLst>
          </p:nvPr>
        </p:nvGraphicFramePr>
        <p:xfrm>
          <a:off x="381000" y="3429000"/>
          <a:ext cx="8153400" cy="217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Placement (AP) </a:t>
                      </a:r>
                    </a:p>
                    <a:p>
                      <a:r>
                        <a:rPr lang="en-US" dirty="0" smtClean="0"/>
                        <a:t>courses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Pre-AP, high school Honors </a:t>
                      </a:r>
                    </a:p>
                    <a:p>
                      <a:r>
                        <a:rPr lang="en-US" dirty="0" smtClean="0"/>
                        <a:t>courses, Dual Credit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On- level courses/non-weighted </a:t>
                      </a:r>
                    </a:p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1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Receives 10 point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Receives 5 point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weight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33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53"/>
    </mc:Choice>
    <mc:Fallback xmlns="">
      <p:transition spd="slow" advTm="4085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Example of Student Grades: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512647"/>
              </p:ext>
            </p:extLst>
          </p:nvPr>
        </p:nvGraphicFramePr>
        <p:xfrm>
          <a:off x="1143000" y="2286000"/>
          <a:ext cx="661749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5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 pt. weight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Physics (on-level)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 III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 History Dual Credit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Athletics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Choir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Pre-Cal</a:t>
                      </a:r>
                      <a:r>
                        <a:rPr lang="en-US" baseline="0" dirty="0" smtClean="0"/>
                        <a:t> Pre-AP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654/7=93.4286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8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523"/>
    </mc:Choice>
    <mc:Fallback xmlns="">
      <p:transition spd="slow" advTm="7952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Example</a:t>
            </a:r>
          </a:p>
        </p:txBody>
      </p:sp>
      <p:pic>
        <p:nvPicPr>
          <p:cNvPr id="7" name="Picture 6" descr="New PPt Templa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19812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441793"/>
              </p:ext>
            </p:extLst>
          </p:nvPr>
        </p:nvGraphicFramePr>
        <p:xfrm>
          <a:off x="1447800" y="2057400"/>
          <a:ext cx="6553200" cy="464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4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4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6796">
                <a:tc gridSpan="2">
                  <a:txBody>
                    <a:bodyPr/>
                    <a:lstStyle/>
                    <a:p>
                      <a:r>
                        <a:rPr lang="en-US" sz="2800" u="sng" dirty="0" smtClean="0"/>
                        <a:t>Student #1</a:t>
                      </a:r>
                      <a:endParaRPr lang="en-US" sz="280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 smtClean="0"/>
                        <a:t>Student #2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u="sn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94’s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99’s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93’s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98’s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92’s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97’s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91’s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96’s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7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90’s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628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GPA = 91.7555</a:t>
                      </a:r>
                    </a:p>
                    <a:p>
                      <a:r>
                        <a:rPr lang="en-US" sz="2400" dirty="0" smtClean="0"/>
                        <a:t>Old GPA = 5.0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GPA = 98.0566</a:t>
                      </a:r>
                    </a:p>
                    <a:p>
                      <a:r>
                        <a:rPr lang="en-US" sz="2400" dirty="0" smtClean="0"/>
                        <a:t>Old GPA</a:t>
                      </a:r>
                      <a:r>
                        <a:rPr lang="en-US" sz="2400" baseline="0" dirty="0" smtClean="0"/>
                        <a:t> = 5.0</a:t>
                      </a:r>
                      <a:endParaRPr lang="en-US" sz="24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19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02"/>
    </mc:Choice>
    <mc:Fallback xmlns="">
      <p:transition spd="slow" advTm="4150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1618</Words>
  <Application>Microsoft Office PowerPoint</Application>
  <PresentationFormat>On-screen Show (4:3)</PresentationFormat>
  <Paragraphs>224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 New</vt:lpstr>
      <vt:lpstr>Garamond</vt:lpstr>
      <vt:lpstr>29_Office Theme</vt:lpstr>
      <vt:lpstr>30_Office Theme</vt:lpstr>
      <vt:lpstr>IT – Staffing and Support</vt:lpstr>
      <vt:lpstr>Current GPA System </vt:lpstr>
      <vt:lpstr>Why the Change?</vt:lpstr>
      <vt:lpstr>Board Approval</vt:lpstr>
      <vt:lpstr>New 100 point GPA Scale</vt:lpstr>
      <vt:lpstr>New 100 point GPA Scale</vt:lpstr>
      <vt:lpstr>New 100 point GPA Scale</vt:lpstr>
      <vt:lpstr>Example of Student Grades:</vt:lpstr>
      <vt:lpstr>Example</vt:lpstr>
      <vt:lpstr>GPA Conversion</vt:lpstr>
      <vt:lpstr>Summary of the 100 pt. Scale</vt:lpstr>
      <vt:lpstr>IT – Staffing and Support</vt:lpstr>
      <vt:lpstr>GPA Exemption</vt:lpstr>
      <vt:lpstr>To qualify for the GPA Exemption </vt:lpstr>
      <vt:lpstr>PowerPoint Presentation</vt:lpstr>
      <vt:lpstr>How are grades handled in a GPA-Exempt course? </vt:lpstr>
      <vt:lpstr>What are the performance standards for these courses? </vt:lpstr>
      <vt:lpstr>How will grades in a GPA-Exempt course affect eligibility for extracurricular activities? </vt:lpstr>
      <vt:lpstr>How do students enroll in a GPA-Exempt course? </vt:lpstr>
      <vt:lpstr>Cheerleading, Dance Team &amp; Athletics</vt:lpstr>
      <vt:lpstr>Art and Dance</vt:lpstr>
      <vt:lpstr>PowerPoint Presentation</vt:lpstr>
      <vt:lpstr>What if a student drops the exempt course? </vt:lpstr>
      <vt:lpstr>When do exemption requests have to be turned into the counselor? </vt:lpstr>
      <vt:lpstr>GPA Exempt Courses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Perez, Norma</dc:creator>
  <cp:lastModifiedBy>Metoyer, Carlete S.</cp:lastModifiedBy>
  <cp:revision>135</cp:revision>
  <cp:lastPrinted>2015-07-23T19:25:39Z</cp:lastPrinted>
  <dcterms:created xsi:type="dcterms:W3CDTF">2014-07-09T16:22:51Z</dcterms:created>
  <dcterms:modified xsi:type="dcterms:W3CDTF">2017-02-13T19:28:37Z</dcterms:modified>
</cp:coreProperties>
</file>